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30"/>
    <a:srgbClr val="9BC0CD"/>
    <a:srgbClr val="8C1919"/>
    <a:srgbClr val="A0B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06"/>
    <p:restoredTop sz="94640"/>
  </p:normalViewPr>
  <p:slideViewPr>
    <p:cSldViewPr snapToGrid="0" snapToObjects="1">
      <p:cViewPr>
        <p:scale>
          <a:sx n="35" d="100"/>
          <a:sy n="35" d="100"/>
        </p:scale>
        <p:origin x="1696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2A6DED-1BBA-2943-BEC3-421CE79BE0C3}" type="doc">
      <dgm:prSet loTypeId="urn:microsoft.com/office/officeart/2005/8/layout/bProcess3" loCatId="" qsTypeId="urn:microsoft.com/office/officeart/2005/8/quickstyle/simple1" qsCatId="simple" csTypeId="urn:microsoft.com/office/officeart/2005/8/colors/accent1_3" csCatId="accent1" phldr="1"/>
      <dgm:spPr/>
    </dgm:pt>
    <dgm:pt modelId="{B793BC4A-14CC-CC4F-AD81-D034EC67314C}">
      <dgm:prSet phldrT="[Text]" custT="1"/>
      <dgm:spPr/>
      <dgm:t>
        <a:bodyPr/>
        <a:lstStyle/>
        <a:p>
          <a:r>
            <a:rPr lang="en-US" sz="2000" dirty="0"/>
            <a:t>Soil Samples stored at -80C</a:t>
          </a:r>
          <a:r>
            <a:rPr lang="en-US" sz="2000" baseline="30000" dirty="0"/>
            <a:t>o</a:t>
          </a:r>
        </a:p>
      </dgm:t>
    </dgm:pt>
    <dgm:pt modelId="{19251FFD-B3BD-6149-AE45-F936401C08E7}" type="parTrans" cxnId="{EC066890-FA57-CE47-8E3B-7355772DAA6F}">
      <dgm:prSet/>
      <dgm:spPr/>
      <dgm:t>
        <a:bodyPr/>
        <a:lstStyle/>
        <a:p>
          <a:endParaRPr lang="en-US"/>
        </a:p>
      </dgm:t>
    </dgm:pt>
    <dgm:pt modelId="{868780C8-F9B5-3349-9FE0-0C9C8EFE4E2F}" type="sibTrans" cxnId="{EC066890-FA57-CE47-8E3B-7355772DAA6F}">
      <dgm:prSet/>
      <dgm:spPr/>
      <dgm:t>
        <a:bodyPr/>
        <a:lstStyle/>
        <a:p>
          <a:endParaRPr lang="en-US"/>
        </a:p>
      </dgm:t>
    </dgm:pt>
    <dgm:pt modelId="{E432EA01-058F-464A-B8AB-F6E2A436E84A}">
      <dgm:prSet phldrT="[Text]" custT="1"/>
      <dgm:spPr/>
      <dgm:t>
        <a:bodyPr/>
        <a:lstStyle/>
        <a:p>
          <a:r>
            <a:rPr lang="en-US" sz="2400" dirty="0"/>
            <a:t>DNA Extraction</a:t>
          </a:r>
        </a:p>
      </dgm:t>
    </dgm:pt>
    <dgm:pt modelId="{476B4DAB-CC2B-3146-A682-1790484CA5D7}" type="parTrans" cxnId="{0F55798D-89C3-AC47-898C-BCD6E4EA9665}">
      <dgm:prSet/>
      <dgm:spPr/>
      <dgm:t>
        <a:bodyPr/>
        <a:lstStyle/>
        <a:p>
          <a:endParaRPr lang="en-US"/>
        </a:p>
      </dgm:t>
    </dgm:pt>
    <dgm:pt modelId="{7572DB0A-978E-7741-8027-396F429A0A8C}" type="sibTrans" cxnId="{0F55798D-89C3-AC47-898C-BCD6E4EA9665}">
      <dgm:prSet/>
      <dgm:spPr/>
      <dgm:t>
        <a:bodyPr/>
        <a:lstStyle/>
        <a:p>
          <a:endParaRPr lang="en-US"/>
        </a:p>
      </dgm:t>
    </dgm:pt>
    <dgm:pt modelId="{3AEA2510-01C2-E149-9E8B-852D7ABE5E72}">
      <dgm:prSet phldrT="[Text]" custT="1"/>
      <dgm:spPr/>
      <dgm:t>
        <a:bodyPr/>
        <a:lstStyle/>
        <a:p>
          <a:r>
            <a:rPr lang="en-US" sz="2600" dirty="0"/>
            <a:t>Ilumina Sequencing</a:t>
          </a:r>
        </a:p>
      </dgm:t>
    </dgm:pt>
    <dgm:pt modelId="{3B0DBCBF-513A-3A48-A488-77D48654CCD5}" type="parTrans" cxnId="{4501CBDA-2B19-324D-8D4B-20A21338E90B}">
      <dgm:prSet/>
      <dgm:spPr/>
      <dgm:t>
        <a:bodyPr/>
        <a:lstStyle/>
        <a:p>
          <a:endParaRPr lang="en-US"/>
        </a:p>
      </dgm:t>
    </dgm:pt>
    <dgm:pt modelId="{37FAAA56-8FD0-1B45-89A4-D2ABE063D775}" type="sibTrans" cxnId="{4501CBDA-2B19-324D-8D4B-20A21338E90B}">
      <dgm:prSet/>
      <dgm:spPr/>
      <dgm:t>
        <a:bodyPr/>
        <a:lstStyle/>
        <a:p>
          <a:endParaRPr lang="en-US"/>
        </a:p>
      </dgm:t>
    </dgm:pt>
    <dgm:pt modelId="{7E8F89B0-325C-DA4A-A1DB-3CD2E6832F83}">
      <dgm:prSet/>
      <dgm:spPr/>
      <dgm:t>
        <a:bodyPr/>
        <a:lstStyle/>
        <a:p>
          <a:r>
            <a:rPr lang="en-US" dirty="0"/>
            <a:t>Data preparation</a:t>
          </a:r>
        </a:p>
      </dgm:t>
    </dgm:pt>
    <dgm:pt modelId="{FE745D9B-C175-0D47-BD4D-CF1C7E1BA254}" type="parTrans" cxnId="{D6CF47F6-8D99-2A45-B878-47237988CDA6}">
      <dgm:prSet/>
      <dgm:spPr/>
      <dgm:t>
        <a:bodyPr/>
        <a:lstStyle/>
        <a:p>
          <a:endParaRPr lang="en-US"/>
        </a:p>
      </dgm:t>
    </dgm:pt>
    <dgm:pt modelId="{43C93972-11A1-EF4F-981B-D16148A7E190}" type="sibTrans" cxnId="{D6CF47F6-8D99-2A45-B878-47237988CDA6}">
      <dgm:prSet/>
      <dgm:spPr/>
      <dgm:t>
        <a:bodyPr/>
        <a:lstStyle/>
        <a:p>
          <a:endParaRPr lang="en-US"/>
        </a:p>
      </dgm:t>
    </dgm:pt>
    <dgm:pt modelId="{1A1319F7-DDEE-6C46-BC82-061894F46EEF}">
      <dgm:prSet/>
      <dgm:spPr/>
      <dgm:t>
        <a:bodyPr/>
        <a:lstStyle/>
        <a:p>
          <a:r>
            <a:rPr lang="en-US" dirty="0"/>
            <a:t>Data analysis</a:t>
          </a:r>
        </a:p>
      </dgm:t>
    </dgm:pt>
    <dgm:pt modelId="{8B1C22A9-0534-0843-A133-46AFAC52F020}" type="parTrans" cxnId="{775C99A2-5090-E24E-84AE-8AAA833DAE19}">
      <dgm:prSet/>
      <dgm:spPr/>
      <dgm:t>
        <a:bodyPr/>
        <a:lstStyle/>
        <a:p>
          <a:endParaRPr lang="en-US"/>
        </a:p>
      </dgm:t>
    </dgm:pt>
    <dgm:pt modelId="{1D76B3C6-1A79-BC41-9A7C-9497E2ACB114}" type="sibTrans" cxnId="{775C99A2-5090-E24E-84AE-8AAA833DAE19}">
      <dgm:prSet/>
      <dgm:spPr/>
      <dgm:t>
        <a:bodyPr/>
        <a:lstStyle/>
        <a:p>
          <a:endParaRPr lang="en-US"/>
        </a:p>
      </dgm:t>
    </dgm:pt>
    <dgm:pt modelId="{C121F595-2C80-2C4E-84EE-A7792C031724}" type="pres">
      <dgm:prSet presAssocID="{382A6DED-1BBA-2943-BEC3-421CE79BE0C3}" presName="Name0" presStyleCnt="0">
        <dgm:presLayoutVars>
          <dgm:dir/>
          <dgm:resizeHandles val="exact"/>
        </dgm:presLayoutVars>
      </dgm:prSet>
      <dgm:spPr/>
    </dgm:pt>
    <dgm:pt modelId="{74049C1E-5A6D-3C4A-ABBA-5184B196503C}" type="pres">
      <dgm:prSet presAssocID="{B793BC4A-14CC-CC4F-AD81-D034EC67314C}" presName="node" presStyleLbl="node1" presStyleIdx="0" presStyleCnt="5" custScaleX="109421">
        <dgm:presLayoutVars>
          <dgm:bulletEnabled val="1"/>
        </dgm:presLayoutVars>
      </dgm:prSet>
      <dgm:spPr/>
    </dgm:pt>
    <dgm:pt modelId="{17917E19-C114-9046-807A-778B4637E242}" type="pres">
      <dgm:prSet presAssocID="{868780C8-F9B5-3349-9FE0-0C9C8EFE4E2F}" presName="sibTrans" presStyleLbl="sibTrans1D1" presStyleIdx="0" presStyleCnt="4"/>
      <dgm:spPr/>
    </dgm:pt>
    <dgm:pt modelId="{07C6010F-2213-3C4B-880B-6078AA882326}" type="pres">
      <dgm:prSet presAssocID="{868780C8-F9B5-3349-9FE0-0C9C8EFE4E2F}" presName="connectorText" presStyleLbl="sibTrans1D1" presStyleIdx="0" presStyleCnt="4"/>
      <dgm:spPr/>
    </dgm:pt>
    <dgm:pt modelId="{6C769247-24B5-1F41-96DA-9889412829F5}" type="pres">
      <dgm:prSet presAssocID="{E432EA01-058F-464A-B8AB-F6E2A436E84A}" presName="node" presStyleLbl="node1" presStyleIdx="1" presStyleCnt="5">
        <dgm:presLayoutVars>
          <dgm:bulletEnabled val="1"/>
        </dgm:presLayoutVars>
      </dgm:prSet>
      <dgm:spPr/>
    </dgm:pt>
    <dgm:pt modelId="{C8366474-635B-6A46-8403-745D30C9DEF9}" type="pres">
      <dgm:prSet presAssocID="{7572DB0A-978E-7741-8027-396F429A0A8C}" presName="sibTrans" presStyleLbl="sibTrans1D1" presStyleIdx="1" presStyleCnt="4"/>
      <dgm:spPr/>
    </dgm:pt>
    <dgm:pt modelId="{6B2F1CE1-969C-5D4D-A465-728AE2619DB3}" type="pres">
      <dgm:prSet presAssocID="{7572DB0A-978E-7741-8027-396F429A0A8C}" presName="connectorText" presStyleLbl="sibTrans1D1" presStyleIdx="1" presStyleCnt="4"/>
      <dgm:spPr/>
    </dgm:pt>
    <dgm:pt modelId="{D8E70AB6-6C7F-A540-B103-FB73CD55D45A}" type="pres">
      <dgm:prSet presAssocID="{3AEA2510-01C2-E149-9E8B-852D7ABE5E72}" presName="node" presStyleLbl="node1" presStyleIdx="2" presStyleCnt="5">
        <dgm:presLayoutVars>
          <dgm:bulletEnabled val="1"/>
        </dgm:presLayoutVars>
      </dgm:prSet>
      <dgm:spPr/>
    </dgm:pt>
    <dgm:pt modelId="{18417492-4AFE-244D-B89A-DF3205189184}" type="pres">
      <dgm:prSet presAssocID="{37FAAA56-8FD0-1B45-89A4-D2ABE063D775}" presName="sibTrans" presStyleLbl="sibTrans1D1" presStyleIdx="2" presStyleCnt="4"/>
      <dgm:spPr/>
    </dgm:pt>
    <dgm:pt modelId="{80828E31-89FD-4E4F-B907-FBA73689B626}" type="pres">
      <dgm:prSet presAssocID="{37FAAA56-8FD0-1B45-89A4-D2ABE063D775}" presName="connectorText" presStyleLbl="sibTrans1D1" presStyleIdx="2" presStyleCnt="4"/>
      <dgm:spPr/>
    </dgm:pt>
    <dgm:pt modelId="{568EFA4A-A138-6043-A9E5-D6CCE469812D}" type="pres">
      <dgm:prSet presAssocID="{7E8F89B0-325C-DA4A-A1DB-3CD2E6832F83}" presName="node" presStyleLbl="node1" presStyleIdx="3" presStyleCnt="5">
        <dgm:presLayoutVars>
          <dgm:bulletEnabled val="1"/>
        </dgm:presLayoutVars>
      </dgm:prSet>
      <dgm:spPr/>
    </dgm:pt>
    <dgm:pt modelId="{49215A80-7075-A940-B39C-1B472C91B0E5}" type="pres">
      <dgm:prSet presAssocID="{43C93972-11A1-EF4F-981B-D16148A7E190}" presName="sibTrans" presStyleLbl="sibTrans1D1" presStyleIdx="3" presStyleCnt="4"/>
      <dgm:spPr/>
    </dgm:pt>
    <dgm:pt modelId="{85BED312-088D-E44C-8164-FB2B151806D8}" type="pres">
      <dgm:prSet presAssocID="{43C93972-11A1-EF4F-981B-D16148A7E190}" presName="connectorText" presStyleLbl="sibTrans1D1" presStyleIdx="3" presStyleCnt="4"/>
      <dgm:spPr/>
    </dgm:pt>
    <dgm:pt modelId="{FDF18169-B7E0-2542-BAD4-3B1A1A98C227}" type="pres">
      <dgm:prSet presAssocID="{1A1319F7-DDEE-6C46-BC82-061894F46EEF}" presName="node" presStyleLbl="node1" presStyleIdx="4" presStyleCnt="5">
        <dgm:presLayoutVars>
          <dgm:bulletEnabled val="1"/>
        </dgm:presLayoutVars>
      </dgm:prSet>
      <dgm:spPr/>
    </dgm:pt>
  </dgm:ptLst>
  <dgm:cxnLst>
    <dgm:cxn modelId="{8036990B-76E7-8945-80A9-B5352F7502B1}" type="presOf" srcId="{37FAAA56-8FD0-1B45-89A4-D2ABE063D775}" destId="{18417492-4AFE-244D-B89A-DF3205189184}" srcOrd="0" destOrd="0" presId="urn:microsoft.com/office/officeart/2005/8/layout/bProcess3"/>
    <dgm:cxn modelId="{4A262323-C85E-4F40-ADA1-A93128EA3771}" type="presOf" srcId="{868780C8-F9B5-3349-9FE0-0C9C8EFE4E2F}" destId="{07C6010F-2213-3C4B-880B-6078AA882326}" srcOrd="1" destOrd="0" presId="urn:microsoft.com/office/officeart/2005/8/layout/bProcess3"/>
    <dgm:cxn modelId="{7A7A0D40-6FC0-624A-818E-7EF9337C2C60}" type="presOf" srcId="{7572DB0A-978E-7741-8027-396F429A0A8C}" destId="{C8366474-635B-6A46-8403-745D30C9DEF9}" srcOrd="0" destOrd="0" presId="urn:microsoft.com/office/officeart/2005/8/layout/bProcess3"/>
    <dgm:cxn modelId="{C968B94B-FFF6-9B4C-81E0-1776389BDC96}" type="presOf" srcId="{B793BC4A-14CC-CC4F-AD81-D034EC67314C}" destId="{74049C1E-5A6D-3C4A-ABBA-5184B196503C}" srcOrd="0" destOrd="0" presId="urn:microsoft.com/office/officeart/2005/8/layout/bProcess3"/>
    <dgm:cxn modelId="{B56B2E69-F643-5146-86D3-5B15B4C81A39}" type="presOf" srcId="{43C93972-11A1-EF4F-981B-D16148A7E190}" destId="{49215A80-7075-A940-B39C-1B472C91B0E5}" srcOrd="0" destOrd="0" presId="urn:microsoft.com/office/officeart/2005/8/layout/bProcess3"/>
    <dgm:cxn modelId="{AAC95D8C-D28B-C741-82DF-8826423EC7F3}" type="presOf" srcId="{1A1319F7-DDEE-6C46-BC82-061894F46EEF}" destId="{FDF18169-B7E0-2542-BAD4-3B1A1A98C227}" srcOrd="0" destOrd="0" presId="urn:microsoft.com/office/officeart/2005/8/layout/bProcess3"/>
    <dgm:cxn modelId="{0F55798D-89C3-AC47-898C-BCD6E4EA9665}" srcId="{382A6DED-1BBA-2943-BEC3-421CE79BE0C3}" destId="{E432EA01-058F-464A-B8AB-F6E2A436E84A}" srcOrd="1" destOrd="0" parTransId="{476B4DAB-CC2B-3146-A682-1790484CA5D7}" sibTransId="{7572DB0A-978E-7741-8027-396F429A0A8C}"/>
    <dgm:cxn modelId="{EC066890-FA57-CE47-8E3B-7355772DAA6F}" srcId="{382A6DED-1BBA-2943-BEC3-421CE79BE0C3}" destId="{B793BC4A-14CC-CC4F-AD81-D034EC67314C}" srcOrd="0" destOrd="0" parTransId="{19251FFD-B3BD-6149-AE45-F936401C08E7}" sibTransId="{868780C8-F9B5-3349-9FE0-0C9C8EFE4E2F}"/>
    <dgm:cxn modelId="{EF0A0E93-DF7C-B243-BBC9-193124DCB380}" type="presOf" srcId="{382A6DED-1BBA-2943-BEC3-421CE79BE0C3}" destId="{C121F595-2C80-2C4E-84EE-A7792C031724}" srcOrd="0" destOrd="0" presId="urn:microsoft.com/office/officeart/2005/8/layout/bProcess3"/>
    <dgm:cxn modelId="{775C99A2-5090-E24E-84AE-8AAA833DAE19}" srcId="{382A6DED-1BBA-2943-BEC3-421CE79BE0C3}" destId="{1A1319F7-DDEE-6C46-BC82-061894F46EEF}" srcOrd="4" destOrd="0" parTransId="{8B1C22A9-0534-0843-A133-46AFAC52F020}" sibTransId="{1D76B3C6-1A79-BC41-9A7C-9497E2ACB114}"/>
    <dgm:cxn modelId="{13EB54AD-33DF-BE4E-8E8B-D4E0DA5974E7}" type="presOf" srcId="{37FAAA56-8FD0-1B45-89A4-D2ABE063D775}" destId="{80828E31-89FD-4E4F-B907-FBA73689B626}" srcOrd="1" destOrd="0" presId="urn:microsoft.com/office/officeart/2005/8/layout/bProcess3"/>
    <dgm:cxn modelId="{4E1154D1-FCF2-574E-8BA5-670386D60CF8}" type="presOf" srcId="{868780C8-F9B5-3349-9FE0-0C9C8EFE4E2F}" destId="{17917E19-C114-9046-807A-778B4637E242}" srcOrd="0" destOrd="0" presId="urn:microsoft.com/office/officeart/2005/8/layout/bProcess3"/>
    <dgm:cxn modelId="{2F4A66DA-50AE-8E4A-9885-38B5AB34B884}" type="presOf" srcId="{E432EA01-058F-464A-B8AB-F6E2A436E84A}" destId="{6C769247-24B5-1F41-96DA-9889412829F5}" srcOrd="0" destOrd="0" presId="urn:microsoft.com/office/officeart/2005/8/layout/bProcess3"/>
    <dgm:cxn modelId="{4501CBDA-2B19-324D-8D4B-20A21338E90B}" srcId="{382A6DED-1BBA-2943-BEC3-421CE79BE0C3}" destId="{3AEA2510-01C2-E149-9E8B-852D7ABE5E72}" srcOrd="2" destOrd="0" parTransId="{3B0DBCBF-513A-3A48-A488-77D48654CCD5}" sibTransId="{37FAAA56-8FD0-1B45-89A4-D2ABE063D775}"/>
    <dgm:cxn modelId="{585EFBE1-9C40-EE46-9E64-B87473969D9D}" type="presOf" srcId="{7572DB0A-978E-7741-8027-396F429A0A8C}" destId="{6B2F1CE1-969C-5D4D-A465-728AE2619DB3}" srcOrd="1" destOrd="0" presId="urn:microsoft.com/office/officeart/2005/8/layout/bProcess3"/>
    <dgm:cxn modelId="{809CC0EC-A0FC-3D41-933C-F84962FA389B}" type="presOf" srcId="{43C93972-11A1-EF4F-981B-D16148A7E190}" destId="{85BED312-088D-E44C-8164-FB2B151806D8}" srcOrd="1" destOrd="0" presId="urn:microsoft.com/office/officeart/2005/8/layout/bProcess3"/>
    <dgm:cxn modelId="{8B1DFBED-AE4D-D240-9AAB-9542B9650403}" type="presOf" srcId="{7E8F89B0-325C-DA4A-A1DB-3CD2E6832F83}" destId="{568EFA4A-A138-6043-A9E5-D6CCE469812D}" srcOrd="0" destOrd="0" presId="urn:microsoft.com/office/officeart/2005/8/layout/bProcess3"/>
    <dgm:cxn modelId="{141B37F4-F4C1-DA45-BC21-F8954BFBEBD7}" type="presOf" srcId="{3AEA2510-01C2-E149-9E8B-852D7ABE5E72}" destId="{D8E70AB6-6C7F-A540-B103-FB73CD55D45A}" srcOrd="0" destOrd="0" presId="urn:microsoft.com/office/officeart/2005/8/layout/bProcess3"/>
    <dgm:cxn modelId="{D6CF47F6-8D99-2A45-B878-47237988CDA6}" srcId="{382A6DED-1BBA-2943-BEC3-421CE79BE0C3}" destId="{7E8F89B0-325C-DA4A-A1DB-3CD2E6832F83}" srcOrd="3" destOrd="0" parTransId="{FE745D9B-C175-0D47-BD4D-CF1C7E1BA254}" sibTransId="{43C93972-11A1-EF4F-981B-D16148A7E190}"/>
    <dgm:cxn modelId="{6FFF7F1D-6F08-5947-9F98-AFF14AAF3732}" type="presParOf" srcId="{C121F595-2C80-2C4E-84EE-A7792C031724}" destId="{74049C1E-5A6D-3C4A-ABBA-5184B196503C}" srcOrd="0" destOrd="0" presId="urn:microsoft.com/office/officeart/2005/8/layout/bProcess3"/>
    <dgm:cxn modelId="{AE9FBD75-737F-4145-A42C-23F7B4511F04}" type="presParOf" srcId="{C121F595-2C80-2C4E-84EE-A7792C031724}" destId="{17917E19-C114-9046-807A-778B4637E242}" srcOrd="1" destOrd="0" presId="urn:microsoft.com/office/officeart/2005/8/layout/bProcess3"/>
    <dgm:cxn modelId="{45B7469E-D3DA-3B41-A02B-28742CD19D9F}" type="presParOf" srcId="{17917E19-C114-9046-807A-778B4637E242}" destId="{07C6010F-2213-3C4B-880B-6078AA882326}" srcOrd="0" destOrd="0" presId="urn:microsoft.com/office/officeart/2005/8/layout/bProcess3"/>
    <dgm:cxn modelId="{9589564A-5B9F-264C-A53D-B1C8E7206513}" type="presParOf" srcId="{C121F595-2C80-2C4E-84EE-A7792C031724}" destId="{6C769247-24B5-1F41-96DA-9889412829F5}" srcOrd="2" destOrd="0" presId="urn:microsoft.com/office/officeart/2005/8/layout/bProcess3"/>
    <dgm:cxn modelId="{93D9D58A-37E2-C54C-80B0-BC3A27C16F19}" type="presParOf" srcId="{C121F595-2C80-2C4E-84EE-A7792C031724}" destId="{C8366474-635B-6A46-8403-745D30C9DEF9}" srcOrd="3" destOrd="0" presId="urn:microsoft.com/office/officeart/2005/8/layout/bProcess3"/>
    <dgm:cxn modelId="{61958380-6C8B-894E-8CF7-ED94C2D1BC0B}" type="presParOf" srcId="{C8366474-635B-6A46-8403-745D30C9DEF9}" destId="{6B2F1CE1-969C-5D4D-A465-728AE2619DB3}" srcOrd="0" destOrd="0" presId="urn:microsoft.com/office/officeart/2005/8/layout/bProcess3"/>
    <dgm:cxn modelId="{B7049B77-CF58-234F-8E92-B5B152CCD178}" type="presParOf" srcId="{C121F595-2C80-2C4E-84EE-A7792C031724}" destId="{D8E70AB6-6C7F-A540-B103-FB73CD55D45A}" srcOrd="4" destOrd="0" presId="urn:microsoft.com/office/officeart/2005/8/layout/bProcess3"/>
    <dgm:cxn modelId="{05CC006C-07EC-364A-AEB8-E3CD746B241C}" type="presParOf" srcId="{C121F595-2C80-2C4E-84EE-A7792C031724}" destId="{18417492-4AFE-244D-B89A-DF3205189184}" srcOrd="5" destOrd="0" presId="urn:microsoft.com/office/officeart/2005/8/layout/bProcess3"/>
    <dgm:cxn modelId="{1D653B44-AC6E-244E-9135-EE5490E12074}" type="presParOf" srcId="{18417492-4AFE-244D-B89A-DF3205189184}" destId="{80828E31-89FD-4E4F-B907-FBA73689B626}" srcOrd="0" destOrd="0" presId="urn:microsoft.com/office/officeart/2005/8/layout/bProcess3"/>
    <dgm:cxn modelId="{A66B2828-EF2F-0546-A5F3-FD3DF4776131}" type="presParOf" srcId="{C121F595-2C80-2C4E-84EE-A7792C031724}" destId="{568EFA4A-A138-6043-A9E5-D6CCE469812D}" srcOrd="6" destOrd="0" presId="urn:microsoft.com/office/officeart/2005/8/layout/bProcess3"/>
    <dgm:cxn modelId="{0E8AEE4D-DB18-794A-ABF2-F38CE15C6574}" type="presParOf" srcId="{C121F595-2C80-2C4E-84EE-A7792C031724}" destId="{49215A80-7075-A940-B39C-1B472C91B0E5}" srcOrd="7" destOrd="0" presId="urn:microsoft.com/office/officeart/2005/8/layout/bProcess3"/>
    <dgm:cxn modelId="{B7901270-6AC0-A94B-8A85-CAB37E50E7AB}" type="presParOf" srcId="{49215A80-7075-A940-B39C-1B472C91B0E5}" destId="{85BED312-088D-E44C-8164-FB2B151806D8}" srcOrd="0" destOrd="0" presId="urn:microsoft.com/office/officeart/2005/8/layout/bProcess3"/>
    <dgm:cxn modelId="{D1EC9E1C-7E7E-B445-B82E-4379335933A1}" type="presParOf" srcId="{C121F595-2C80-2C4E-84EE-A7792C031724}" destId="{FDF18169-B7E0-2542-BAD4-3B1A1A98C227}" srcOrd="8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917E19-C114-9046-807A-778B4637E242}">
      <dsp:nvSpPr>
        <dsp:cNvPr id="0" name=""/>
        <dsp:cNvSpPr/>
      </dsp:nvSpPr>
      <dsp:spPr>
        <a:xfrm>
          <a:off x="2100923" y="1039341"/>
          <a:ext cx="41129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291" y="45720"/>
              </a:lnTo>
            </a:path>
          </a:pathLst>
        </a:custGeom>
        <a:noFill/>
        <a:ln w="6350" cap="flat" cmpd="sng" algn="ctr">
          <a:solidFill>
            <a:schemeClr val="accent1">
              <a:shade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95521" y="1082852"/>
        <a:ext cx="22094" cy="4418"/>
      </dsp:txXfrm>
    </dsp:sp>
    <dsp:sp modelId="{74049C1E-5A6D-3C4A-ABBA-5184B196503C}">
      <dsp:nvSpPr>
        <dsp:cNvPr id="0" name=""/>
        <dsp:cNvSpPr/>
      </dsp:nvSpPr>
      <dsp:spPr>
        <a:xfrm>
          <a:off x="455" y="508681"/>
          <a:ext cx="2102268" cy="1152759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Soil Samples stored at -80C</a:t>
          </a:r>
          <a:r>
            <a:rPr lang="en-US" sz="2000" kern="1200" baseline="30000" dirty="0"/>
            <a:t>o</a:t>
          </a:r>
        </a:p>
      </dsp:txBody>
      <dsp:txXfrm>
        <a:off x="455" y="508681"/>
        <a:ext cx="2102268" cy="1152759"/>
      </dsp:txXfrm>
    </dsp:sp>
    <dsp:sp modelId="{C8366474-635B-6A46-8403-745D30C9DEF9}">
      <dsp:nvSpPr>
        <dsp:cNvPr id="0" name=""/>
        <dsp:cNvSpPr/>
      </dsp:nvSpPr>
      <dsp:spPr>
        <a:xfrm>
          <a:off x="4464080" y="1039341"/>
          <a:ext cx="41129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291" y="45720"/>
              </a:lnTo>
            </a:path>
          </a:pathLst>
        </a:custGeom>
        <a:noFill/>
        <a:ln w="6350" cap="flat" cmpd="sng" algn="ctr">
          <a:solidFill>
            <a:schemeClr val="accent1">
              <a:shade val="90000"/>
              <a:hueOff val="105211"/>
              <a:satOff val="-7710"/>
              <a:lumOff val="945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58678" y="1082852"/>
        <a:ext cx="22094" cy="4418"/>
      </dsp:txXfrm>
    </dsp:sp>
    <dsp:sp modelId="{6C769247-24B5-1F41-96DA-9889412829F5}">
      <dsp:nvSpPr>
        <dsp:cNvPr id="0" name=""/>
        <dsp:cNvSpPr/>
      </dsp:nvSpPr>
      <dsp:spPr>
        <a:xfrm>
          <a:off x="2544614" y="508681"/>
          <a:ext cx="1921265" cy="1152759"/>
        </a:xfrm>
        <a:prstGeom prst="rect">
          <a:avLst/>
        </a:prstGeom>
        <a:solidFill>
          <a:schemeClr val="accent1">
            <a:shade val="80000"/>
            <a:hueOff val="78923"/>
            <a:satOff val="-5864"/>
            <a:lumOff val="763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DNA Extraction</a:t>
          </a:r>
        </a:p>
      </dsp:txBody>
      <dsp:txXfrm>
        <a:off x="2544614" y="508681"/>
        <a:ext cx="1921265" cy="1152759"/>
      </dsp:txXfrm>
    </dsp:sp>
    <dsp:sp modelId="{18417492-4AFE-244D-B89A-DF3205189184}">
      <dsp:nvSpPr>
        <dsp:cNvPr id="0" name=""/>
        <dsp:cNvSpPr/>
      </dsp:nvSpPr>
      <dsp:spPr>
        <a:xfrm>
          <a:off x="6827237" y="1039341"/>
          <a:ext cx="41129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291" y="45720"/>
              </a:lnTo>
            </a:path>
          </a:pathLst>
        </a:custGeom>
        <a:noFill/>
        <a:ln w="6350" cap="flat" cmpd="sng" algn="ctr">
          <a:solidFill>
            <a:schemeClr val="accent1">
              <a:shade val="90000"/>
              <a:hueOff val="210422"/>
              <a:satOff val="-15421"/>
              <a:lumOff val="1890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21835" y="1082852"/>
        <a:ext cx="22094" cy="4418"/>
      </dsp:txXfrm>
    </dsp:sp>
    <dsp:sp modelId="{D8E70AB6-6C7F-A540-B103-FB73CD55D45A}">
      <dsp:nvSpPr>
        <dsp:cNvPr id="0" name=""/>
        <dsp:cNvSpPr/>
      </dsp:nvSpPr>
      <dsp:spPr>
        <a:xfrm>
          <a:off x="4907771" y="508681"/>
          <a:ext cx="1921265" cy="1152759"/>
        </a:xfrm>
        <a:prstGeom prst="rect">
          <a:avLst/>
        </a:prstGeom>
        <a:solidFill>
          <a:schemeClr val="accent1">
            <a:shade val="80000"/>
            <a:hueOff val="157847"/>
            <a:satOff val="-11729"/>
            <a:lumOff val="152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Ilumina Sequencing</a:t>
          </a:r>
        </a:p>
      </dsp:txBody>
      <dsp:txXfrm>
        <a:off x="4907771" y="508681"/>
        <a:ext cx="1921265" cy="1152759"/>
      </dsp:txXfrm>
    </dsp:sp>
    <dsp:sp modelId="{49215A80-7075-A940-B39C-1B472C91B0E5}">
      <dsp:nvSpPr>
        <dsp:cNvPr id="0" name=""/>
        <dsp:cNvSpPr/>
      </dsp:nvSpPr>
      <dsp:spPr>
        <a:xfrm>
          <a:off x="9190393" y="1039341"/>
          <a:ext cx="41129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291" y="45720"/>
              </a:lnTo>
            </a:path>
          </a:pathLst>
        </a:custGeom>
        <a:noFill/>
        <a:ln w="6350" cap="flat" cmpd="sng" algn="ctr">
          <a:solidFill>
            <a:schemeClr val="accent1">
              <a:shade val="90000"/>
              <a:hueOff val="315633"/>
              <a:satOff val="-23131"/>
              <a:lumOff val="2835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9384991" y="1082852"/>
        <a:ext cx="22094" cy="4418"/>
      </dsp:txXfrm>
    </dsp:sp>
    <dsp:sp modelId="{568EFA4A-A138-6043-A9E5-D6CCE469812D}">
      <dsp:nvSpPr>
        <dsp:cNvPr id="0" name=""/>
        <dsp:cNvSpPr/>
      </dsp:nvSpPr>
      <dsp:spPr>
        <a:xfrm>
          <a:off x="7270928" y="508681"/>
          <a:ext cx="1921265" cy="1152759"/>
        </a:xfrm>
        <a:prstGeom prst="rect">
          <a:avLst/>
        </a:prstGeom>
        <a:solidFill>
          <a:schemeClr val="accent1">
            <a:shade val="80000"/>
            <a:hueOff val="236770"/>
            <a:satOff val="-17594"/>
            <a:lumOff val="22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 preparation</a:t>
          </a:r>
        </a:p>
      </dsp:txBody>
      <dsp:txXfrm>
        <a:off x="7270928" y="508681"/>
        <a:ext cx="1921265" cy="1152759"/>
      </dsp:txXfrm>
    </dsp:sp>
    <dsp:sp modelId="{FDF18169-B7E0-2542-BAD4-3B1A1A98C227}">
      <dsp:nvSpPr>
        <dsp:cNvPr id="0" name=""/>
        <dsp:cNvSpPr/>
      </dsp:nvSpPr>
      <dsp:spPr>
        <a:xfrm>
          <a:off x="9634084" y="508681"/>
          <a:ext cx="1921265" cy="1152759"/>
        </a:xfrm>
        <a:prstGeom prst="rect">
          <a:avLst/>
        </a:prstGeom>
        <a:solidFill>
          <a:schemeClr val="accent1">
            <a:shade val="80000"/>
            <a:hueOff val="315693"/>
            <a:satOff val="-23458"/>
            <a:lumOff val="3053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 analysis</a:t>
          </a:r>
        </a:p>
      </dsp:txBody>
      <dsp:txXfrm>
        <a:off x="9634084" y="508681"/>
        <a:ext cx="1921265" cy="11527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4.png>
</file>

<file path=ppt/media/image15.svg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25352F-AFBC-B349-AD1E-54A7DF279080}" type="datetimeFigureOut">
              <a:rPr lang="en-US" smtClean="0"/>
              <a:t>8/18/22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E1F6BD-3295-7449-AFF1-372C17741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869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1F6BD-3295-7449-AFF1-372C177412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73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00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1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00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980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048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85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76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953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57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374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992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92045-B8E7-F743-B888-F96A42BC006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EC4732-CBCA-CD44-A869-D5CDAF11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67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image" Target="../media/image6.png"/><Relationship Id="rId18" Type="http://schemas.openxmlformats.org/officeDocument/2006/relationships/image" Target="../media/image11.emf"/><Relationship Id="rId3" Type="http://schemas.openxmlformats.org/officeDocument/2006/relationships/image" Target="../media/image1.png"/><Relationship Id="rId21" Type="http://schemas.openxmlformats.org/officeDocument/2006/relationships/image" Target="../media/image14.png"/><Relationship Id="rId7" Type="http://schemas.openxmlformats.org/officeDocument/2006/relationships/diagramLayout" Target="../diagrams/layout1.xml"/><Relationship Id="rId12" Type="http://schemas.openxmlformats.org/officeDocument/2006/relationships/image" Target="../media/image5.png"/><Relationship Id="rId17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9.emf"/><Relationship Id="rId20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1.xml"/><Relationship Id="rId11" Type="http://schemas.openxmlformats.org/officeDocument/2006/relationships/image" Target="../media/image4.png"/><Relationship Id="rId5" Type="http://schemas.openxmlformats.org/officeDocument/2006/relationships/image" Target="../media/image3.jpeg"/><Relationship Id="rId15" Type="http://schemas.openxmlformats.org/officeDocument/2006/relationships/image" Target="../media/image8.emf"/><Relationship Id="rId10" Type="http://schemas.microsoft.com/office/2007/relationships/diagramDrawing" Target="../diagrams/drawing1.xml"/><Relationship Id="rId19" Type="http://schemas.openxmlformats.org/officeDocument/2006/relationships/image" Target="../media/image12.emf"/><Relationship Id="rId4" Type="http://schemas.openxmlformats.org/officeDocument/2006/relationships/image" Target="../media/image2.jpeg"/><Relationship Id="rId9" Type="http://schemas.openxmlformats.org/officeDocument/2006/relationships/diagramColors" Target="../diagrams/colors1.xml"/><Relationship Id="rId14" Type="http://schemas.openxmlformats.org/officeDocument/2006/relationships/image" Target="../media/image7.emf"/><Relationship Id="rId22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19E027F9-7047-C669-B918-D94324720C0D}"/>
              </a:ext>
            </a:extLst>
          </p:cNvPr>
          <p:cNvSpPr txBox="1"/>
          <p:nvPr/>
        </p:nvSpPr>
        <p:spPr>
          <a:xfrm>
            <a:off x="559646" y="4043117"/>
            <a:ext cx="11555806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Background: Buffelgrass invasion</a:t>
            </a:r>
            <a:endParaRPr lang="en-US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9CB9C70-1081-800C-6268-5EA17E0DCAC1}"/>
              </a:ext>
            </a:extLst>
          </p:cNvPr>
          <p:cNvSpPr txBox="1"/>
          <p:nvPr/>
        </p:nvSpPr>
        <p:spPr>
          <a:xfrm>
            <a:off x="559646" y="4849059"/>
            <a:ext cx="11558016" cy="85039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Buffelgrass (</a:t>
            </a:r>
            <a:r>
              <a:rPr lang="en-US" sz="2300" i="1" dirty="0">
                <a:latin typeface="Arial" panose="020B0604020202020204" pitchFamily="34" charset="0"/>
                <a:cs typeface="Arial" panose="020B0604020202020204" pitchFamily="34" charset="0"/>
              </a:rPr>
              <a:t>Cenchrus ciliaris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L.) is an invasive plant species native to East Africa that was introduced to the Sonoran Desert as cattle forage in the 1930s.</a:t>
            </a:r>
            <a:endParaRPr lang="en-US" sz="23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We seek to understand how the influence of buffelgrass on the soil microbiome of three tree species (</a:t>
            </a: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mesquite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ironwood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palo verde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) could play a role in its invasion success in the Sonoran Desert.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We collected soil samples from the understory of trees, located in the core area of buffelgrass invasion in the state of Sonora, México, that had three different invasion levels: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rgbClr val="9BC0C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 buffelgrass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rgbClr val="FF2F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Naturally invaded with buffelgrass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rgbClr val="8C19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Induced with buffelgrass</a:t>
            </a:r>
            <a:endParaRPr lang="en-US" sz="23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Our hypotheses are:</a:t>
            </a: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Buffelgrass invasion decreases the soil microbial community diversity and shifts community composition.</a:t>
            </a: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Buffelgrass invasion influences the relative abundance of fungal symbiotic (ectomycorrhizal) and antagonistic (pathogens).</a:t>
            </a:r>
          </a:p>
        </p:txBody>
      </p:sp>
      <p:pic>
        <p:nvPicPr>
          <p:cNvPr id="39" name="Picture 38" descr="A close up of a plant&#10;&#10;Description automatically generated with medium confidence">
            <a:extLst>
              <a:ext uri="{FF2B5EF4-FFF2-40B4-BE49-F238E27FC236}">
                <a16:creationId xmlns:a16="http://schemas.microsoft.com/office/drawing/2014/main" id="{A5B6F105-31F9-15DB-5911-E72725D96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2696" y="8560012"/>
            <a:ext cx="2149242" cy="255862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6BC09196-3475-CC09-6C6A-53AD19CFCE2B}"/>
              </a:ext>
            </a:extLst>
          </p:cNvPr>
          <p:cNvSpPr txBox="1"/>
          <p:nvPr/>
        </p:nvSpPr>
        <p:spPr>
          <a:xfrm>
            <a:off x="627942" y="18282606"/>
            <a:ext cx="11555807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/>
            </a:lvl1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29C0CC-5CAD-2A6E-D565-1296BFB46377}"/>
              </a:ext>
            </a:extLst>
          </p:cNvPr>
          <p:cNvSpPr/>
          <p:nvPr/>
        </p:nvSpPr>
        <p:spPr>
          <a:xfrm>
            <a:off x="0" y="-23691"/>
            <a:ext cx="33062431" cy="186992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8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25" descr="A picture containing grass, outdoor, sky, field&#10;&#10;Description automatically generated">
            <a:extLst>
              <a:ext uri="{FF2B5EF4-FFF2-40B4-BE49-F238E27FC236}">
                <a16:creationId xmlns:a16="http://schemas.microsoft.com/office/drawing/2014/main" id="{06F80ED6-36E9-4C4C-77B7-9F6C44C21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456" y="13587394"/>
            <a:ext cx="5257852" cy="3943391"/>
          </a:xfrm>
          <a:prstGeom prst="rect">
            <a:avLst/>
          </a:prstGeom>
        </p:spPr>
      </p:pic>
      <p:pic>
        <p:nvPicPr>
          <p:cNvPr id="28" name="Picture 27" descr="A grassy area with trees in it&#10;&#10;Description automatically generated with low confidence">
            <a:extLst>
              <a:ext uri="{FF2B5EF4-FFF2-40B4-BE49-F238E27FC236}">
                <a16:creationId xmlns:a16="http://schemas.microsoft.com/office/drawing/2014/main" id="{4A033E36-FA49-2A80-C08C-BFABA19B54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5443" y="13566585"/>
            <a:ext cx="5257851" cy="3943389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C4C753C-5D79-3EC1-EE28-3233EB27965D}"/>
              </a:ext>
            </a:extLst>
          </p:cNvPr>
          <p:cNvSpPr txBox="1"/>
          <p:nvPr/>
        </p:nvSpPr>
        <p:spPr>
          <a:xfrm>
            <a:off x="285947" y="200203"/>
            <a:ext cx="329561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Influence of buffelgrass invasion on the soil microbiome under native trees in the Sonoran Desert</a:t>
            </a:r>
          </a:p>
        </p:txBody>
      </p:sp>
      <p:graphicFrame>
        <p:nvGraphicFramePr>
          <p:cNvPr id="77" name="Diagram 76">
            <a:extLst>
              <a:ext uri="{FF2B5EF4-FFF2-40B4-BE49-F238E27FC236}">
                <a16:creationId xmlns:a16="http://schemas.microsoft.com/office/drawing/2014/main" id="{E0A6EB65-922A-8F9B-A335-DD66C6AF3D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7964990"/>
              </p:ext>
            </p:extLst>
          </p:nvPr>
        </p:nvGraphicFramePr>
        <p:xfrm>
          <a:off x="627944" y="18816135"/>
          <a:ext cx="11555806" cy="21701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80" name="TextBox 79">
            <a:extLst>
              <a:ext uri="{FF2B5EF4-FFF2-40B4-BE49-F238E27FC236}">
                <a16:creationId xmlns:a16="http://schemas.microsoft.com/office/drawing/2014/main" id="{3A475D76-B026-4861-4849-FC7EF172CDA3}"/>
              </a:ext>
            </a:extLst>
          </p:cNvPr>
          <p:cNvSpPr txBox="1"/>
          <p:nvPr/>
        </p:nvSpPr>
        <p:spPr>
          <a:xfrm>
            <a:off x="844694" y="17662539"/>
            <a:ext cx="4783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Buffelgrass in an induced grassland.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157154-E556-0CA7-3F78-0F923120D935}"/>
              </a:ext>
            </a:extLst>
          </p:cNvPr>
          <p:cNvSpPr txBox="1"/>
          <p:nvPr/>
        </p:nvSpPr>
        <p:spPr>
          <a:xfrm>
            <a:off x="6505443" y="17583530"/>
            <a:ext cx="5219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mesquite tree with buffelgrass below its canopy and surrounded by native grass.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795F644-06EF-8934-FD2F-4827278E6532}"/>
              </a:ext>
            </a:extLst>
          </p:cNvPr>
          <p:cNvSpPr txBox="1"/>
          <p:nvPr/>
        </p:nvSpPr>
        <p:spPr>
          <a:xfrm>
            <a:off x="13194093" y="1938562"/>
            <a:ext cx="18993694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/>
            </a:lvl1pPr>
          </a:lstStyle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Soils under trees where buffelgrass has been induced have larger microbial richness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(except for mesquite trees where richness is large regardless of invasion levels)</a:t>
            </a:r>
          </a:p>
        </p:txBody>
      </p:sp>
      <p:pic>
        <p:nvPicPr>
          <p:cNvPr id="44" name="Picture 43" descr="A picture containing logo&#10;&#10;Description automatically generated">
            <a:extLst>
              <a:ext uri="{FF2B5EF4-FFF2-40B4-BE49-F238E27FC236}">
                <a16:creationId xmlns:a16="http://schemas.microsoft.com/office/drawing/2014/main" id="{7BE7F7FE-7C0C-3E48-F100-1EB03297096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63465" y="20873670"/>
            <a:ext cx="1675369" cy="448955"/>
          </a:xfrm>
          <a:prstGeom prst="rect">
            <a:avLst/>
          </a:prstGeom>
        </p:spPr>
      </p:pic>
      <p:pic>
        <p:nvPicPr>
          <p:cNvPr id="53" name="Picture 52" descr="Logo&#10;&#10;Description automatically generated">
            <a:extLst>
              <a:ext uri="{FF2B5EF4-FFF2-40B4-BE49-F238E27FC236}">
                <a16:creationId xmlns:a16="http://schemas.microsoft.com/office/drawing/2014/main" id="{5B6B830F-F33B-3658-B4F1-F12FE9BDA06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48600" y="20650212"/>
            <a:ext cx="1252633" cy="968887"/>
          </a:xfrm>
          <a:prstGeom prst="rect">
            <a:avLst/>
          </a:prstGeom>
        </p:spPr>
      </p:pic>
      <p:pic>
        <p:nvPicPr>
          <p:cNvPr id="55" name="Picture 5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DE9EFAC-0369-3336-F713-2B4EE626211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188" t="33714" r="78016" b="36716"/>
          <a:stretch/>
        </p:blipFill>
        <p:spPr>
          <a:xfrm>
            <a:off x="844694" y="20549614"/>
            <a:ext cx="1062505" cy="1170085"/>
          </a:xfrm>
          <a:prstGeom prst="rect">
            <a:avLst/>
          </a:prstGeom>
        </p:spPr>
      </p:pic>
      <p:pic>
        <p:nvPicPr>
          <p:cNvPr id="60" name="Picture 5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3AD02AA-3BEF-50CB-4870-F9068BB83DD2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5588" t="33974" r="42942" b="39907"/>
          <a:stretch/>
        </p:blipFill>
        <p:spPr>
          <a:xfrm>
            <a:off x="3334593" y="20582426"/>
            <a:ext cx="1335542" cy="1137273"/>
          </a:xfrm>
          <a:prstGeom prst="rect">
            <a:avLst/>
          </a:prstGeom>
        </p:spPr>
      </p:pic>
      <p:pic>
        <p:nvPicPr>
          <p:cNvPr id="63" name="Picture 6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19ECD4F-E763-91A3-1B37-37483A187CDE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69775" t="35066" r="3662" b="37619"/>
          <a:stretch/>
        </p:blipFill>
        <p:spPr>
          <a:xfrm>
            <a:off x="5907980" y="20530726"/>
            <a:ext cx="1643441" cy="11830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3BDEB1E-4B52-A312-DFC0-3053C6D27952}"/>
              </a:ext>
            </a:extLst>
          </p:cNvPr>
          <p:cNvSpPr txBox="1"/>
          <p:nvPr/>
        </p:nvSpPr>
        <p:spPr>
          <a:xfrm>
            <a:off x="361243" y="1195720"/>
            <a:ext cx="307321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Gabriela Iñigo Gámiz</a:t>
            </a:r>
            <a:r>
              <a:rPr lang="en-US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1*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María Touceda-Suárez</a:t>
            </a:r>
            <a:r>
              <a:rPr lang="en-US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Elise S. Gornish</a:t>
            </a:r>
            <a:r>
              <a:rPr lang="en-US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Alberto Búrquez</a:t>
            </a:r>
            <a:r>
              <a:rPr lang="en-US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Angelina Martínez-Yrízar</a:t>
            </a:r>
            <a:r>
              <a:rPr lang="en-US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Albert Barberán</a:t>
            </a:r>
            <a:r>
              <a:rPr lang="en-US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51E0AD-D4AE-A98A-FFC0-3198E998381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3151563" y="3143128"/>
            <a:ext cx="7772400" cy="54406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7232D5-7F44-EE78-7A31-464FDDCE474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3545202" y="3175259"/>
            <a:ext cx="7772400" cy="54406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89F36BC-C268-A2DB-83F1-8D1B7423BCA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3348885" y="10018851"/>
            <a:ext cx="7772400" cy="54406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03A0964-14CA-09BB-3BEF-B3BA4FCF0FC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3587698" y="10018851"/>
            <a:ext cx="7772400" cy="544068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E70C7B5-5E4D-333F-11EC-30B1B4D709B5}"/>
              </a:ext>
            </a:extLst>
          </p:cNvPr>
          <p:cNvSpPr txBox="1"/>
          <p:nvPr/>
        </p:nvSpPr>
        <p:spPr>
          <a:xfrm>
            <a:off x="13194093" y="8748826"/>
            <a:ext cx="18993694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/>
            </a:lvl1pPr>
          </a:lstStyle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Microbial composition under palo verde is different among invasion levels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(under mesquite trees composition is similar)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D4FAA1-C312-6B2C-5977-CCB69D984432}"/>
              </a:ext>
            </a:extLst>
          </p:cNvPr>
          <p:cNvSpPr txBox="1"/>
          <p:nvPr/>
        </p:nvSpPr>
        <p:spPr>
          <a:xfrm>
            <a:off x="13194093" y="15559090"/>
            <a:ext cx="18993694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/>
            </a:lvl1pPr>
          </a:lstStyle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Relative abundances of fungal guilds are influenced by buffelgrass invasion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BB52C18-183D-4275-A62D-D24DDF89BCF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3611143" y="16304980"/>
            <a:ext cx="7091333" cy="551548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C5534D4-A07B-D2BB-C3E2-C82536B9B9E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3998153" y="16304980"/>
            <a:ext cx="7091333" cy="55154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27FDD7-3F2E-F081-8126-2ABA4552CA27}"/>
              </a:ext>
            </a:extLst>
          </p:cNvPr>
          <p:cNvSpPr txBox="1"/>
          <p:nvPr/>
        </p:nvSpPr>
        <p:spPr>
          <a:xfrm>
            <a:off x="3715575" y="2129061"/>
            <a:ext cx="832326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School of Natural Resources and the Environment, University of Arizona, USA</a:t>
            </a:r>
          </a:p>
          <a:p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Department of Environmental Science, University of Arizona, USA</a:t>
            </a:r>
          </a:p>
          <a:p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Instituto de Ecología, Universidad Nacional Autónoma de México, México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*Corresponding author: gabrielainigo@arizona.edu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53F6F2D-96C1-C50E-7E4F-0EEF6ABDA28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45885" y="1968204"/>
            <a:ext cx="1486245" cy="1521630"/>
          </a:xfrm>
          <a:prstGeom prst="rect">
            <a:avLst/>
          </a:prstGeom>
        </p:spPr>
      </p:pic>
      <p:sp>
        <p:nvSpPr>
          <p:cNvPr id="46" name="AutoShape 2" descr="Universidad Nacional Autonoma de México | Logopedia | Fandom">
            <a:extLst>
              <a:ext uri="{FF2B5EF4-FFF2-40B4-BE49-F238E27FC236}">
                <a16:creationId xmlns:a16="http://schemas.microsoft.com/office/drawing/2014/main" id="{E9448105-C4E1-381C-243D-A078F847E51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573500" y="10820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4" descr="Universidad Nacional Autonoma de México | Logopedia | Fandom">
            <a:extLst>
              <a:ext uri="{FF2B5EF4-FFF2-40B4-BE49-F238E27FC236}">
                <a16:creationId xmlns:a16="http://schemas.microsoft.com/office/drawing/2014/main" id="{E35D341D-FD98-81EF-71A2-B909460449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725900" y="10972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4" name="Graphic 53">
            <a:extLst>
              <a:ext uri="{FF2B5EF4-FFF2-40B4-BE49-F238E27FC236}">
                <a16:creationId xmlns:a16="http://schemas.microsoft.com/office/drawing/2014/main" id="{4EA56F9D-C91F-2CE7-81F6-1C5F0CAB2E0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2142368" y="1956511"/>
            <a:ext cx="1694321" cy="1694321"/>
          </a:xfrm>
          <a:prstGeom prst="rect">
            <a:avLst/>
          </a:prstGeom>
        </p:spPr>
      </p:pic>
      <p:sp>
        <p:nvSpPr>
          <p:cNvPr id="59" name="Oval 58">
            <a:extLst>
              <a:ext uri="{FF2B5EF4-FFF2-40B4-BE49-F238E27FC236}">
                <a16:creationId xmlns:a16="http://schemas.microsoft.com/office/drawing/2014/main" id="{FE407AA0-A4CB-AEC6-AA78-2C23E02C7288}"/>
              </a:ext>
            </a:extLst>
          </p:cNvPr>
          <p:cNvSpPr/>
          <p:nvPr/>
        </p:nvSpPr>
        <p:spPr>
          <a:xfrm>
            <a:off x="19894402" y="3538524"/>
            <a:ext cx="987030" cy="1763129"/>
          </a:xfrm>
          <a:prstGeom prst="ellipse">
            <a:avLst/>
          </a:prstGeom>
          <a:noFill/>
          <a:ln w="38100">
            <a:solidFill>
              <a:srgbClr val="8C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F921810-FA05-8C63-D483-162A46B30E37}"/>
              </a:ext>
            </a:extLst>
          </p:cNvPr>
          <p:cNvSpPr/>
          <p:nvPr/>
        </p:nvSpPr>
        <p:spPr>
          <a:xfrm>
            <a:off x="17546869" y="3576091"/>
            <a:ext cx="987030" cy="1763129"/>
          </a:xfrm>
          <a:prstGeom prst="ellipse">
            <a:avLst/>
          </a:prstGeom>
          <a:noFill/>
          <a:ln w="38100">
            <a:solidFill>
              <a:srgbClr val="8C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78A7F7B-BEF8-1AAE-163D-CBA4B49A838E}"/>
              </a:ext>
            </a:extLst>
          </p:cNvPr>
          <p:cNvSpPr/>
          <p:nvPr/>
        </p:nvSpPr>
        <p:spPr>
          <a:xfrm>
            <a:off x="27932617" y="3538524"/>
            <a:ext cx="884248" cy="1501309"/>
          </a:xfrm>
          <a:prstGeom prst="ellipse">
            <a:avLst/>
          </a:prstGeom>
          <a:noFill/>
          <a:ln w="38100">
            <a:solidFill>
              <a:srgbClr val="8C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FC7C3B97-73C3-9DC6-C9FA-563A2AB6BC9B}"/>
              </a:ext>
            </a:extLst>
          </p:cNvPr>
          <p:cNvSpPr/>
          <p:nvPr/>
        </p:nvSpPr>
        <p:spPr>
          <a:xfrm>
            <a:off x="30463166" y="3881988"/>
            <a:ext cx="666594" cy="1157845"/>
          </a:xfrm>
          <a:prstGeom prst="ellipse">
            <a:avLst/>
          </a:prstGeom>
          <a:noFill/>
          <a:ln w="38100">
            <a:solidFill>
              <a:srgbClr val="8C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DA8432DF-AE64-5FAB-7A3B-6B4AE4E2471C}"/>
              </a:ext>
            </a:extLst>
          </p:cNvPr>
          <p:cNvSpPr/>
          <p:nvPr/>
        </p:nvSpPr>
        <p:spPr>
          <a:xfrm>
            <a:off x="14982160" y="12376010"/>
            <a:ext cx="1318438" cy="2148064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7B8CFB1E-70FD-1B6A-CE36-5FFE1A643B7B}"/>
              </a:ext>
            </a:extLst>
          </p:cNvPr>
          <p:cNvSpPr/>
          <p:nvPr/>
        </p:nvSpPr>
        <p:spPr>
          <a:xfrm>
            <a:off x="24147426" y="11680090"/>
            <a:ext cx="850604" cy="2843984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EC2B0D10-5148-1104-E4DB-5765812786F7}"/>
              </a:ext>
            </a:extLst>
          </p:cNvPr>
          <p:cNvSpPr/>
          <p:nvPr/>
        </p:nvSpPr>
        <p:spPr>
          <a:xfrm>
            <a:off x="19786617" y="12837618"/>
            <a:ext cx="1137345" cy="2148064"/>
          </a:xfrm>
          <a:prstGeom prst="ellipse">
            <a:avLst/>
          </a:prstGeom>
          <a:noFill/>
          <a:ln w="38100">
            <a:solidFill>
              <a:srgbClr val="8C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1C8C100-88BD-A0D0-D4DF-C1574C604080}"/>
              </a:ext>
            </a:extLst>
          </p:cNvPr>
          <p:cNvSpPr/>
          <p:nvPr/>
        </p:nvSpPr>
        <p:spPr>
          <a:xfrm>
            <a:off x="28613101" y="12206176"/>
            <a:ext cx="1488558" cy="1594883"/>
          </a:xfrm>
          <a:prstGeom prst="ellipse">
            <a:avLst/>
          </a:prstGeom>
          <a:noFill/>
          <a:ln w="38100">
            <a:solidFill>
              <a:srgbClr val="8C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0D86D16B-157F-03EA-9867-8C201E373E63}"/>
              </a:ext>
            </a:extLst>
          </p:cNvPr>
          <p:cNvSpPr/>
          <p:nvPr/>
        </p:nvSpPr>
        <p:spPr>
          <a:xfrm>
            <a:off x="19807317" y="10599670"/>
            <a:ext cx="1052849" cy="2148064"/>
          </a:xfrm>
          <a:prstGeom prst="ellipse">
            <a:avLst/>
          </a:prstGeom>
          <a:noFill/>
          <a:ln w="38100">
            <a:solidFill>
              <a:srgbClr val="9BC0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F16D08C-CF43-E2BE-B264-4A98CDBBFB22}"/>
              </a:ext>
            </a:extLst>
          </p:cNvPr>
          <p:cNvSpPr/>
          <p:nvPr/>
        </p:nvSpPr>
        <p:spPr>
          <a:xfrm>
            <a:off x="30195567" y="12525153"/>
            <a:ext cx="1488558" cy="2460528"/>
          </a:xfrm>
          <a:prstGeom prst="ellipse">
            <a:avLst/>
          </a:prstGeom>
          <a:noFill/>
          <a:ln w="38100">
            <a:solidFill>
              <a:srgbClr val="9BC0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A40AA5C3-EDB6-5443-6FA3-C6A3C14B44E0}"/>
              </a:ext>
            </a:extLst>
          </p:cNvPr>
          <p:cNvSpPr/>
          <p:nvPr/>
        </p:nvSpPr>
        <p:spPr>
          <a:xfrm>
            <a:off x="18660560" y="12376008"/>
            <a:ext cx="1233842" cy="2148065"/>
          </a:xfrm>
          <a:prstGeom prst="ellipse">
            <a:avLst/>
          </a:prstGeom>
          <a:noFill/>
          <a:ln w="38100">
            <a:solidFill>
              <a:srgbClr val="FF2F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4E67BFCF-DCA1-A430-38F4-6EE48BFBD1C6}"/>
              </a:ext>
            </a:extLst>
          </p:cNvPr>
          <p:cNvSpPr/>
          <p:nvPr/>
        </p:nvSpPr>
        <p:spPr>
          <a:xfrm>
            <a:off x="29901718" y="10607238"/>
            <a:ext cx="1233842" cy="1726240"/>
          </a:xfrm>
          <a:prstGeom prst="ellipse">
            <a:avLst/>
          </a:prstGeom>
          <a:noFill/>
          <a:ln w="38100">
            <a:solidFill>
              <a:srgbClr val="FF2F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8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5445</TotalTime>
  <Words>315</Words>
  <Application>Microsoft Macintosh PowerPoint</Application>
  <PresentationFormat>Custom</PresentationFormat>
  <Paragraphs>30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Inigo Gamiz, Gabriela - (gabrielainigo)</dc:creator>
  <cp:lastModifiedBy>Inigo Gamiz, Gabriela - (gabrielainigo)</cp:lastModifiedBy>
  <cp:revision>36</cp:revision>
  <dcterms:created xsi:type="dcterms:W3CDTF">2022-08-10T02:12:32Z</dcterms:created>
  <dcterms:modified xsi:type="dcterms:W3CDTF">2022-08-18T22:41:02Z</dcterms:modified>
</cp:coreProperties>
</file>

<file path=docProps/thumbnail.jpeg>
</file>